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9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.xml.rels" ContentType="application/vnd.openxmlformats-package.relationships+xml"/>
  <Override PartName="/ppt/notesSlides/notesSlide1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_rels/presentation.xml.rels" ContentType="application/vnd.openxmlformats-package.relationships+xml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0080625" cy="7559675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F8759287-5A93-419D-BAB1-83EC8C99A17E}" type="slidenum">
              <a:rPr b="0" lang="pt-BR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1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5840" cy="480924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Bomd asdasd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Inserir figura esquematica de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Ccte solar, Rg extraterestre e Rgpot e Rg a sup.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Inserir figura esquematica de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Ccte solar, Rg extraterestre e Rgpot e Rg a sup.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Inserir figura esquematica de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Ccte solar, Rg extraterestre e Rgpot e Rg a sup.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Unidades convertidas de kJ/m2 p/ W/m2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Fator de conv (1000/10^6)/0.0864*24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Distribuição espacial das EMAs é relativamente homogênea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 densidade média de 1 ema/ 87 km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Citar nomes das 3 EMAs com mais de 10 anos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Citar nomes das EMAs de de menor período 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(mais recentes provavelmente)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Inserir figura esquematica de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Ccte solar, Rg extraterestre e Rgpot e Rg a sup.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Inserir figura esquematica de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Ccte solar, Rg extraterestre e Rgpot e Rg a sup.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200" cy="480960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Inserir figura esquematica de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Ccte solar, Rg extraterestre e Rgpot e Rg a sup.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1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4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 rot="4800">
            <a:off x="1964880" y="340920"/>
            <a:ext cx="566820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UNIVERSIDADE FEDERAL DE SANTA MARIA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CENTRO DE CIÊNCIAS NATURAIS E EXATAS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Palatino Linotype"/>
                <a:ea typeface="DejaVu Sans"/>
              </a:rPr>
              <a:t>GRADUAÇÃO EM METEOROLOGIA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504000" y="1859760"/>
            <a:ext cx="9069840" cy="415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32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Controle de qualidade da 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32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radiação solar global incidente horária 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32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para o Rio Grande do Sul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Caroline Bresciani</a:t>
            </a:r>
            <a:endParaRPr b="0" lang="pt-BR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Orientador: Jônatan Tatsch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200" spc="-1" strike="noStrike">
                <a:solidFill>
                  <a:srgbClr val="000099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Santa Maria, 21 de Outubro de 2016</a:t>
            </a:r>
            <a:endParaRPr b="0" lang="pt-BR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851840" cy="1827720"/>
          </a:xfrm>
          <a:prstGeom prst="rect">
            <a:avLst/>
          </a:prstGeom>
          <a:ln>
            <a:noFill/>
          </a:ln>
        </p:spPr>
      </p:pic>
      <p:pic>
        <p:nvPicPr>
          <p:cNvPr id="84" name="Picture 5" descr=""/>
          <p:cNvPicPr/>
          <p:nvPr/>
        </p:nvPicPr>
        <p:blipFill>
          <a:blip r:embed="rId2"/>
          <a:srcRect l="50002" t="18215" r="38193" b="72080"/>
          <a:stretch/>
        </p:blipFill>
        <p:spPr>
          <a:xfrm>
            <a:off x="7866720" y="529200"/>
            <a:ext cx="2176920" cy="100476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457200" y="0"/>
            <a:ext cx="9069840" cy="83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METODOLOGIA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534600" y="1223640"/>
            <a:ext cx="9069840" cy="53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Controle de qualidade (QC)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3. Rg</a:t>
            </a:r>
            <a:r>
              <a:rPr b="0" lang="pt-BR" sz="2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≤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1,1Rg</a:t>
            </a:r>
            <a:r>
              <a:rPr b="0" lang="pt-BR" sz="2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 pot 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(</a:t>
            </a:r>
            <a:r>
              <a:rPr b="0" lang="pt-BR" sz="2800" spc="-1" strike="noStrike">
                <a:solidFill>
                  <a:srgbClr val="3465a4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Estevez et al 2011, Allen 1996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)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CustomShape 3"/>
          <p:cNvSpPr/>
          <p:nvPr/>
        </p:nvSpPr>
        <p:spPr>
          <a:xfrm>
            <a:off x="8589240" y="3474720"/>
            <a:ext cx="14907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pt-BR" sz="1800" spc="-1" strike="noStrike">
                <a:solidFill>
                  <a:srgbClr val="66ff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Cte solar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1800" spc="-1" strike="noStrike">
                <a:solidFill>
                  <a:srgbClr val="66ff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(1367 W m</a:t>
            </a:r>
            <a:r>
              <a:rPr b="0" lang="pt-BR" sz="1800" spc="-1" strike="noStrike" baseline="33000">
                <a:solidFill>
                  <a:srgbClr val="66ff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-2</a:t>
            </a:r>
            <a:r>
              <a:rPr b="0" lang="pt-BR" sz="1800" spc="-1" strike="noStrike">
                <a:solidFill>
                  <a:srgbClr val="66ff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4"/>
          <p:cNvSpPr/>
          <p:nvPr/>
        </p:nvSpPr>
        <p:spPr>
          <a:xfrm>
            <a:off x="8589600" y="4195080"/>
            <a:ext cx="975600" cy="153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pt-BR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Rg</a:t>
            </a:r>
            <a:r>
              <a:rPr b="0" lang="pt-BR" sz="1800" spc="-1" strike="noStrike" baseline="-3300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</a:t>
            </a:r>
            <a:r>
              <a:rPr b="0" lang="pt-BR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_ext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Rg</a:t>
            </a:r>
            <a:r>
              <a:rPr b="0" lang="pt-BR" sz="1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 pot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Rg</a:t>
            </a:r>
            <a:r>
              <a:rPr b="0" lang="pt-BR" sz="1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 EMA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" descr=""/>
          <p:cNvPicPr/>
          <p:nvPr/>
        </p:nvPicPr>
        <p:blipFill>
          <a:blip r:embed="rId1"/>
          <a:srcRect l="0" t="0" r="2489" b="0"/>
          <a:stretch/>
        </p:blipFill>
        <p:spPr>
          <a:xfrm>
            <a:off x="1800" y="3200400"/>
            <a:ext cx="8501040" cy="4358520"/>
          </a:xfrm>
          <a:prstGeom prst="rect">
            <a:avLst/>
          </a:prstGeom>
          <a:ln>
            <a:noFill/>
          </a:ln>
        </p:spPr>
      </p:pic>
      <p:sp>
        <p:nvSpPr>
          <p:cNvPr id="137" name="CustomShape 5"/>
          <p:cNvSpPr/>
          <p:nvPr/>
        </p:nvSpPr>
        <p:spPr>
          <a:xfrm>
            <a:off x="789840" y="3566160"/>
            <a:ext cx="8557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Chuí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457200" y="0"/>
            <a:ext cx="9069840" cy="83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METODOLOGIA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534600" y="1223640"/>
            <a:ext cx="9069840" cy="53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Controle de qualidade (QC)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4. Rg</a:t>
            </a:r>
            <a:r>
              <a:rPr b="0" lang="pt-BR" sz="2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≤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10 W m</a:t>
            </a:r>
            <a:r>
              <a:rPr b="0" lang="pt-BR" sz="2800" spc="-1" strike="noStrike" baseline="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-2 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 persistente por vários dias 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tretch/>
        </p:blipFill>
        <p:spPr>
          <a:xfrm>
            <a:off x="274320" y="2834640"/>
            <a:ext cx="6865920" cy="4475160"/>
          </a:xfrm>
          <a:prstGeom prst="rect">
            <a:avLst/>
          </a:prstGeom>
          <a:ln>
            <a:noFill/>
          </a:ln>
        </p:spPr>
      </p:pic>
      <p:sp>
        <p:nvSpPr>
          <p:cNvPr id="141" name="CustomShape 3"/>
          <p:cNvSpPr/>
          <p:nvPr/>
        </p:nvSpPr>
        <p:spPr>
          <a:xfrm>
            <a:off x="7205040" y="4211280"/>
            <a:ext cx="1244160" cy="282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Rg</a:t>
            </a:r>
            <a:r>
              <a:rPr b="0" lang="pt-BR" sz="1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18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Rg</a:t>
            </a:r>
            <a:r>
              <a:rPr b="0" lang="pt-BR" sz="1800" spc="-1" strike="noStrike" baseline="-33000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 pot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Rg</a:t>
            </a:r>
            <a:r>
              <a:rPr b="0" lang="pt-BR" sz="1800" spc="-1" strike="noStrike" baseline="-3300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 </a:t>
            </a:r>
            <a:r>
              <a:rPr b="1" lang="pt-BR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med (5 EMAs)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CustomShape 4"/>
          <p:cNvSpPr/>
          <p:nvPr/>
        </p:nvSpPr>
        <p:spPr>
          <a:xfrm>
            <a:off x="-91440" y="7223760"/>
            <a:ext cx="9799560" cy="4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08000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Cruz Alta – RS, período de 21 de Janeiro de 2011 até 09 de Agosto de 2011.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Line 5"/>
          <p:cNvSpPr/>
          <p:nvPr/>
        </p:nvSpPr>
        <p:spPr>
          <a:xfrm flipH="1">
            <a:off x="2834640" y="4937760"/>
            <a:ext cx="4305960" cy="155448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457200" y="0"/>
            <a:ext cx="9069840" cy="83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METODOLOGIA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534600" y="1223640"/>
            <a:ext cx="9069840" cy="53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Controle de qualidade (QC)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5. Comparação com EMAs vizinhas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tretch/>
        </p:blipFill>
        <p:spPr>
          <a:xfrm>
            <a:off x="274320" y="2666520"/>
            <a:ext cx="7179840" cy="4932000"/>
          </a:xfrm>
          <a:prstGeom prst="rect">
            <a:avLst/>
          </a:prstGeom>
          <a:ln>
            <a:noFill/>
          </a:ln>
        </p:spPr>
      </p:pic>
      <p:sp>
        <p:nvSpPr>
          <p:cNvPr id="147" name="CustomShape 3"/>
          <p:cNvSpPr/>
          <p:nvPr/>
        </p:nvSpPr>
        <p:spPr>
          <a:xfrm>
            <a:off x="7205040" y="4211280"/>
            <a:ext cx="1244160" cy="282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pt-BR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Suspeito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Rg</a:t>
            </a:r>
            <a:r>
              <a:rPr b="0" lang="pt-BR" sz="1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1800" spc="-1" strike="noStrike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Rg</a:t>
            </a:r>
            <a:r>
              <a:rPr b="0" lang="pt-BR" sz="1800" spc="-1" strike="noStrike" baseline="-33000">
                <a:solidFill>
                  <a:srgbClr val="0099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 pot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Rg</a:t>
            </a:r>
            <a:r>
              <a:rPr b="0" lang="pt-BR" sz="1800" spc="-1" strike="noStrike" baseline="-33000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 </a:t>
            </a:r>
            <a:r>
              <a:rPr b="1" lang="pt-BR" sz="18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med (5 EMAs)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4"/>
          <p:cNvSpPr/>
          <p:nvPr/>
        </p:nvSpPr>
        <p:spPr>
          <a:xfrm>
            <a:off x="789840" y="2666520"/>
            <a:ext cx="8557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Chuí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RESULTADOS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534600" y="1259640"/>
            <a:ext cx="9069840" cy="53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 indent="-322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-  Dados identificados como suspeitos pelo QC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 indent="-322200">
              <a:lnSpc>
                <a:spcPct val="100000"/>
              </a:lnSpc>
              <a:buClr>
                <a:srgbClr val="000000"/>
              </a:buClr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" descr=""/>
          <p:cNvPicPr/>
          <p:nvPr/>
        </p:nvPicPr>
        <p:blipFill>
          <a:blip r:embed="rId1"/>
          <a:srcRect l="0" t="12901" r="13752" b="14584"/>
          <a:stretch/>
        </p:blipFill>
        <p:spPr>
          <a:xfrm>
            <a:off x="182880" y="2450160"/>
            <a:ext cx="5577120" cy="468900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rcRect l="86258" t="34981" r="0" b="41261"/>
          <a:stretch/>
        </p:blipFill>
        <p:spPr>
          <a:xfrm>
            <a:off x="1280160" y="5212080"/>
            <a:ext cx="822240" cy="142236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5925240" y="2917800"/>
            <a:ext cx="3679200" cy="247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08000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Chuí: 16%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Média: 10 %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Campo Bom: 7.8 %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CONCLUSÃO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CustomShape 2"/>
          <p:cNvSpPr/>
          <p:nvPr/>
        </p:nvSpPr>
        <p:spPr>
          <a:xfrm>
            <a:off x="534600" y="1259640"/>
            <a:ext cx="9069840" cy="53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Foram aplicados testes de QC para os dados horários de Rg</a:t>
            </a:r>
            <a:r>
              <a:rPr b="0" lang="pt-BR" sz="26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</a:t>
            </a: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para o RS e obteve-se um conjunto de dados de Rg</a:t>
            </a:r>
            <a:r>
              <a:rPr b="0" lang="pt-BR" sz="26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</a:t>
            </a: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de boa qualidade;</a:t>
            </a:r>
            <a:endParaRPr b="0" lang="pt-BR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Em geral foram detectados em média 10% de dados suspeitos através dos testes de QC;</a:t>
            </a:r>
            <a:endParaRPr b="0" lang="pt-BR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Inserção de mais testes de QC, preenchimento de falhas e dos dados rejeitados;</a:t>
            </a:r>
            <a:endParaRPr b="0" lang="pt-BR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</a:pP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Expansão do controle de qualidade para a Região Sul  do Brasil</a:t>
            </a:r>
            <a:endParaRPr b="0" lang="pt-BR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 indent="-322200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 indent="-3222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 indent="-3222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CustomShape 3"/>
          <p:cNvSpPr/>
          <p:nvPr/>
        </p:nvSpPr>
        <p:spPr>
          <a:xfrm>
            <a:off x="678960" y="4047120"/>
            <a:ext cx="2703600" cy="4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Próximas etapas: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CustomShape 1"/>
          <p:cNvSpPr/>
          <p:nvPr/>
        </p:nvSpPr>
        <p:spPr>
          <a:xfrm>
            <a:off x="504000" y="-2268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MOTIVAÇÃO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2"/>
          <p:cNvSpPr/>
          <p:nvPr/>
        </p:nvSpPr>
        <p:spPr>
          <a:xfrm>
            <a:off x="-252000" y="1367640"/>
            <a:ext cx="9069840" cy="236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1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Radiação solar incidente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Fonte primária de energia;</a:t>
            </a:r>
            <a:endParaRPr b="0" lang="pt-BR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Ciclo hidrológico;</a:t>
            </a:r>
            <a:endParaRPr b="0" lang="pt-BR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Agriculcuta;</a:t>
            </a:r>
            <a:endParaRPr b="0" lang="pt-BR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Fonte de energia limpa e renovável;</a:t>
            </a:r>
            <a:endParaRPr b="0" lang="pt-BR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Previsão do tempo</a:t>
            </a:r>
            <a:endParaRPr b="0" lang="pt-BR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pt-BR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Dado de entrada para modelagem ambiental</a:t>
            </a:r>
            <a:endParaRPr b="0" lang="pt-BR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3"/>
          <p:cNvSpPr/>
          <p:nvPr/>
        </p:nvSpPr>
        <p:spPr>
          <a:xfrm>
            <a:off x="182880" y="6858000"/>
            <a:ext cx="4021560" cy="71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Plantação de alface, verdura mais consumida pela população brasileira; Fonte: Olhar Direto, notícias – hortas orgânicas</a:t>
            </a:r>
            <a:endParaRPr b="0" lang="pt-BR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365760" y="4233240"/>
            <a:ext cx="3564360" cy="267264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4258800" y="4301280"/>
            <a:ext cx="5523480" cy="2560680"/>
          </a:xfrm>
          <a:prstGeom prst="rect">
            <a:avLst/>
          </a:prstGeom>
          <a:ln>
            <a:noFill/>
          </a:ln>
        </p:spPr>
      </p:pic>
      <p:sp>
        <p:nvSpPr>
          <p:cNvPr id="90" name="CustomShape 4"/>
          <p:cNvSpPr/>
          <p:nvPr/>
        </p:nvSpPr>
        <p:spPr>
          <a:xfrm>
            <a:off x="4389120" y="6886800"/>
            <a:ext cx="5393160" cy="51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pt-BR" sz="1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Usina solar de Tractebel, maior usina solar do Brasil em funcionamento, localizada em Tubarão – SC; Fonte: Portal Solar – usina solar</a:t>
            </a:r>
            <a:endParaRPr b="0" lang="pt-BR" sz="13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5"/>
          <p:cNvSpPr/>
          <p:nvPr/>
        </p:nvSpPr>
        <p:spPr>
          <a:xfrm>
            <a:off x="6675120" y="1920240"/>
            <a:ext cx="3412440" cy="111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pt-BR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Importância de dados 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de alta qualidade para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2400" spc="-1" strike="noStrike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quantificação adequada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CustomShape 6"/>
          <p:cNvSpPr/>
          <p:nvPr/>
        </p:nvSpPr>
        <p:spPr>
          <a:xfrm>
            <a:off x="4569120" y="2011680"/>
            <a:ext cx="2102400" cy="913680"/>
          </a:xfrm>
          <a:custGeom>
            <a:avLst/>
            <a:gdLst/>
            <a:ahLst/>
            <a:rect l="l" t="t" r="r" b="b"/>
            <a:pathLst>
              <a:path w="5844" h="2542">
                <a:moveTo>
                  <a:pt x="0" y="1270"/>
                </a:moveTo>
                <a:lnTo>
                  <a:pt x="1163" y="0"/>
                </a:lnTo>
                <a:lnTo>
                  <a:pt x="1163" y="635"/>
                </a:lnTo>
                <a:lnTo>
                  <a:pt x="4679" y="635"/>
                </a:lnTo>
                <a:lnTo>
                  <a:pt x="4679" y="0"/>
                </a:lnTo>
                <a:lnTo>
                  <a:pt x="5843" y="1270"/>
                </a:lnTo>
                <a:lnTo>
                  <a:pt x="4679" y="2541"/>
                </a:lnTo>
                <a:lnTo>
                  <a:pt x="4679" y="1905"/>
                </a:lnTo>
                <a:lnTo>
                  <a:pt x="1163" y="1905"/>
                </a:lnTo>
                <a:lnTo>
                  <a:pt x="1163" y="2541"/>
                </a:lnTo>
                <a:lnTo>
                  <a:pt x="0" y="1270"/>
                </a:lnTo>
              </a:path>
            </a:pathLst>
          </a:custGeom>
          <a:solidFill>
            <a:srgbClr val="c5000b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504000" y="301320"/>
            <a:ext cx="906984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OBJETIVO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2"/>
          <p:cNvSpPr/>
          <p:nvPr/>
        </p:nvSpPr>
        <p:spPr>
          <a:xfrm>
            <a:off x="347760" y="1645920"/>
            <a:ext cx="9618480" cy="47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Construir uma base de dados horários da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radiação solar global incidente (Rg</a:t>
            </a:r>
            <a:r>
              <a:rPr b="0" lang="pt-BR" sz="2800" spc="-1" strike="noStrike" baseline="-25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) de alta qualidade para o estado do Rio Grande do Sul.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CustomShape 3"/>
          <p:cNvSpPr/>
          <p:nvPr/>
        </p:nvSpPr>
        <p:spPr>
          <a:xfrm>
            <a:off x="520560" y="4114800"/>
            <a:ext cx="7894800" cy="191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Levantamento da disponibilidade de dados</a:t>
            </a:r>
            <a:endParaRPr b="0" lang="pt-BR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t-BR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 Aplicação de testes de controle de qualidade da Rg</a:t>
            </a:r>
            <a:r>
              <a:rPr b="0" lang="pt-BR" sz="26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</a:t>
            </a:r>
            <a:r>
              <a:rPr b="0" lang="pt-BR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 </a:t>
            </a:r>
            <a:endParaRPr b="0" lang="pt-BR" sz="2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CustomShape 4"/>
          <p:cNvSpPr/>
          <p:nvPr/>
        </p:nvSpPr>
        <p:spPr>
          <a:xfrm>
            <a:off x="548640" y="3437640"/>
            <a:ext cx="5043240" cy="43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1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Metas específicas deste trabalho: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CustomShape 1"/>
          <p:cNvSpPr/>
          <p:nvPr/>
        </p:nvSpPr>
        <p:spPr>
          <a:xfrm>
            <a:off x="0" y="49320"/>
            <a:ext cx="100792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METODOLOGIA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CustomShape 2"/>
          <p:cNvSpPr/>
          <p:nvPr/>
        </p:nvSpPr>
        <p:spPr>
          <a:xfrm>
            <a:off x="504000" y="1259640"/>
            <a:ext cx="9069840" cy="295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Dados: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	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- Dados horários das estações automáticas (EMAs) do Instituto Nacional de Meteorologia (INMET).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Image2" descr=""/>
          <p:cNvPicPr/>
          <p:nvPr/>
        </p:nvPicPr>
        <p:blipFill>
          <a:blip r:embed="rId1"/>
          <a:stretch/>
        </p:blipFill>
        <p:spPr>
          <a:xfrm>
            <a:off x="792000" y="2843640"/>
            <a:ext cx="5110920" cy="4112640"/>
          </a:xfrm>
          <a:prstGeom prst="rect">
            <a:avLst/>
          </a:prstGeom>
          <a:ln>
            <a:noFill/>
          </a:ln>
        </p:spPr>
      </p:pic>
      <p:sp>
        <p:nvSpPr>
          <p:cNvPr id="100" name="CustomShape 3"/>
          <p:cNvSpPr/>
          <p:nvPr/>
        </p:nvSpPr>
        <p:spPr>
          <a:xfrm>
            <a:off x="6048360" y="6094080"/>
            <a:ext cx="4030560" cy="86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08000"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Estação Automática do INMET em Santa Maria – RS; Fonte: INMET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492120" y="179280"/>
            <a:ext cx="9069840" cy="129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2" name="Image1" descr=""/>
          <p:cNvPicPr/>
          <p:nvPr/>
        </p:nvPicPr>
        <p:blipFill>
          <a:blip r:embed="rId1"/>
          <a:stretch/>
        </p:blipFill>
        <p:spPr>
          <a:xfrm>
            <a:off x="434520" y="1115640"/>
            <a:ext cx="5050440" cy="3526560"/>
          </a:xfrm>
          <a:prstGeom prst="rect">
            <a:avLst/>
          </a:prstGeom>
          <a:ln>
            <a:noFill/>
          </a:ln>
        </p:spPr>
      </p:pic>
      <p:sp>
        <p:nvSpPr>
          <p:cNvPr id="103" name="CustomShape 2"/>
          <p:cNvSpPr/>
          <p:nvPr/>
        </p:nvSpPr>
        <p:spPr>
          <a:xfrm>
            <a:off x="492120" y="5004000"/>
            <a:ext cx="5046120" cy="1870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108000">
              <a:lnSpc>
                <a:spcPct val="100000"/>
              </a:lnSpc>
            </a:pPr>
            <a:r>
              <a:rPr b="0" lang="pt-BR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Piranômetro: Instrumento utilizado para medir a radiação incidente na superfície; </a:t>
            </a:r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CustomShape 3"/>
          <p:cNvSpPr/>
          <p:nvPr/>
        </p:nvSpPr>
        <p:spPr>
          <a:xfrm>
            <a:off x="5704920" y="1115640"/>
            <a:ext cx="3869640" cy="53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Piranômetro: Modelo CM6B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Fabricante: Kipp &amp; Zonen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Altura: 1,50 m acima do solo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Acurácia: 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±5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%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Medidas registradas somente para período diurno 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(6 às 19 h)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CustomShape 4"/>
          <p:cNvSpPr/>
          <p:nvPr/>
        </p:nvSpPr>
        <p:spPr>
          <a:xfrm>
            <a:off x="0" y="-22680"/>
            <a:ext cx="10079280" cy="126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METODOLOGIA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504000" y="1259640"/>
            <a:ext cx="9069840" cy="165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Região de estudo : RS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Período: 2000 – 2015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Total de EMAs: 37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CustomShape 2"/>
          <p:cNvSpPr/>
          <p:nvPr/>
        </p:nvSpPr>
        <p:spPr>
          <a:xfrm>
            <a:off x="0" y="0"/>
            <a:ext cx="10079280" cy="84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pt-BR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METODOLOGIA</a:t>
            </a:r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8" name="Picture 2" descr=""/>
          <p:cNvPicPr/>
          <p:nvPr/>
        </p:nvPicPr>
        <p:blipFill>
          <a:blip r:embed="rId1"/>
          <a:srcRect l="0" t="0" r="16177" b="0"/>
          <a:stretch/>
        </p:blipFill>
        <p:spPr>
          <a:xfrm>
            <a:off x="92880" y="3840480"/>
            <a:ext cx="4294800" cy="3656160"/>
          </a:xfrm>
          <a:prstGeom prst="rect">
            <a:avLst/>
          </a:prstGeom>
          <a:ln>
            <a:noFill/>
          </a:ln>
        </p:spPr>
      </p:pic>
      <p:pic>
        <p:nvPicPr>
          <p:cNvPr id="109" name="Picture 2" descr=""/>
          <p:cNvPicPr/>
          <p:nvPr/>
        </p:nvPicPr>
        <p:blipFill>
          <a:blip r:embed="rId2"/>
          <a:srcRect l="83194" t="29517" r="0" b="39958"/>
          <a:stretch/>
        </p:blipFill>
        <p:spPr>
          <a:xfrm>
            <a:off x="640080" y="5852160"/>
            <a:ext cx="912960" cy="1186560"/>
          </a:xfrm>
          <a:prstGeom prst="rect">
            <a:avLst/>
          </a:prstGeom>
          <a:ln>
            <a:noFill/>
          </a:ln>
        </p:spPr>
      </p:pic>
      <p:sp>
        <p:nvSpPr>
          <p:cNvPr id="110" name="CustomShape 3"/>
          <p:cNvSpPr/>
          <p:nvPr/>
        </p:nvSpPr>
        <p:spPr>
          <a:xfrm>
            <a:off x="512640" y="3566160"/>
            <a:ext cx="2412000" cy="66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Densidade espacial 1 EMA/ 87 km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3"/>
          <a:srcRect l="0" t="0" r="5267" b="0"/>
          <a:stretch/>
        </p:blipFill>
        <p:spPr>
          <a:xfrm>
            <a:off x="5212080" y="727200"/>
            <a:ext cx="4351680" cy="3405600"/>
          </a:xfrm>
          <a:prstGeom prst="rect">
            <a:avLst/>
          </a:prstGeom>
          <a:ln>
            <a:noFill/>
          </a:ln>
        </p:spPr>
      </p:pic>
      <p:sp>
        <p:nvSpPr>
          <p:cNvPr id="112" name="CustomShape 4"/>
          <p:cNvSpPr/>
          <p:nvPr/>
        </p:nvSpPr>
        <p:spPr>
          <a:xfrm>
            <a:off x="5669280" y="731520"/>
            <a:ext cx="4570560" cy="66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Evolução temporal do n° de EMAs</a:t>
            </a:r>
            <a:endParaRPr b="0" lang="pt-BR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4"/>
          <a:srcRect l="0" t="13393" r="12590" b="14092"/>
          <a:stretch/>
        </p:blipFill>
        <p:spPr>
          <a:xfrm>
            <a:off x="5119200" y="3840480"/>
            <a:ext cx="4389120" cy="364104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5"/>
          <a:srcRect l="87350" t="35891" r="0" b="42851"/>
          <a:stretch/>
        </p:blipFill>
        <p:spPr>
          <a:xfrm>
            <a:off x="5705280" y="5816160"/>
            <a:ext cx="759960" cy="1278720"/>
          </a:xfrm>
          <a:prstGeom prst="rect">
            <a:avLst/>
          </a:prstGeom>
          <a:ln>
            <a:noFill/>
          </a:ln>
        </p:spPr>
      </p:pic>
      <p:sp>
        <p:nvSpPr>
          <p:cNvPr id="115" name="CustomShape 5"/>
          <p:cNvSpPr/>
          <p:nvPr/>
        </p:nvSpPr>
        <p:spPr>
          <a:xfrm>
            <a:off x="5619600" y="3817080"/>
            <a:ext cx="4570560" cy="66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Mapa Disponibilidade de dados (%)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Line 6"/>
          <p:cNvSpPr/>
          <p:nvPr/>
        </p:nvSpPr>
        <p:spPr>
          <a:xfrm flipV="1">
            <a:off x="7589520" y="1005840"/>
            <a:ext cx="360" cy="2468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Line 7"/>
          <p:cNvSpPr/>
          <p:nvPr/>
        </p:nvSpPr>
        <p:spPr>
          <a:xfrm flipV="1">
            <a:off x="9509760" y="1097280"/>
            <a:ext cx="360" cy="246888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8"/>
          <p:cNvSpPr/>
          <p:nvPr/>
        </p:nvSpPr>
        <p:spPr>
          <a:xfrm>
            <a:off x="7680960" y="1723320"/>
            <a:ext cx="1737000" cy="12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2008-2015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Período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selecionado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ustomShape 1"/>
          <p:cNvSpPr/>
          <p:nvPr/>
        </p:nvSpPr>
        <p:spPr>
          <a:xfrm>
            <a:off x="457200" y="0"/>
            <a:ext cx="9069840" cy="83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METODOLOGIA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2"/>
          <p:cNvSpPr/>
          <p:nvPr/>
        </p:nvSpPr>
        <p:spPr>
          <a:xfrm>
            <a:off x="534600" y="1223640"/>
            <a:ext cx="9069840" cy="53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Controle de qualidade (QC)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1. Intervalo de variação fixo: 0 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≤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Rg</a:t>
            </a:r>
            <a:r>
              <a:rPr b="0" lang="pt-BR" sz="2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 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≤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1367 W/m</a:t>
            </a:r>
            <a:r>
              <a:rPr b="0" lang="pt-BR" sz="2800" spc="-1" strike="noStrike" baseline="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2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2. Rg</a:t>
            </a:r>
            <a:r>
              <a:rPr b="0" lang="pt-BR" sz="2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≤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Rg</a:t>
            </a:r>
            <a:r>
              <a:rPr b="0" lang="pt-BR" sz="2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ext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b="0" lang="pt-BR" sz="2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Rg</a:t>
            </a:r>
            <a:r>
              <a:rPr b="0" lang="pt-BR" sz="2200" spc="-1" strike="noStrike" baseline="-3300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ext</a:t>
            </a:r>
            <a:r>
              <a:rPr b="0" lang="pt-BR" sz="2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: Radiação extraterrestre (</a:t>
            </a:r>
            <a:r>
              <a:rPr b="0" lang="pt-BR" sz="2200" spc="-1" strike="noStrike">
                <a:solidFill>
                  <a:srgbClr val="3465a4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Allen 1996</a:t>
            </a:r>
            <a:r>
              <a:rPr b="0" lang="pt-BR" sz="2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)</a:t>
            </a:r>
            <a:endParaRPr b="0" lang="pt-BR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3. Rg</a:t>
            </a:r>
            <a:r>
              <a:rPr b="0" lang="pt-BR" sz="2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≤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1,1Rg</a:t>
            </a:r>
            <a:r>
              <a:rPr b="0" lang="pt-BR" sz="2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 pot 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(</a:t>
            </a:r>
            <a:r>
              <a:rPr b="0" lang="pt-BR" sz="2800" spc="-1" strike="noStrike">
                <a:solidFill>
                  <a:srgbClr val="3465a4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Estevez et al 2011, Allen 1996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)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b="0" lang="pt-BR" sz="2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Rg</a:t>
            </a:r>
            <a:r>
              <a:rPr b="0" lang="pt-BR" sz="2200" spc="-1" strike="noStrike" baseline="-3300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 pot</a:t>
            </a:r>
            <a:r>
              <a:rPr b="0" lang="pt-BR" sz="2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: Radiação à superfície em condições de céu-claro</a:t>
            </a:r>
            <a:endParaRPr b="0" lang="pt-BR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b="0" lang="pt-BR" sz="2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Rg</a:t>
            </a:r>
            <a:r>
              <a:rPr b="0" lang="pt-BR" sz="2200" spc="-1" strike="noStrike" baseline="-3300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 pot </a:t>
            </a:r>
            <a:r>
              <a:rPr b="0" lang="pt-BR" sz="2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=  K Rg</a:t>
            </a:r>
            <a:r>
              <a:rPr b="0" lang="pt-BR" sz="2200" spc="-1" strike="noStrike" baseline="-3300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ext; </a:t>
            </a:r>
            <a:r>
              <a:rPr b="0" lang="pt-BR" sz="2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k = 0.75 + 10</a:t>
            </a:r>
            <a:r>
              <a:rPr b="0" lang="pt-BR" sz="2200" spc="-1" strike="noStrike" baseline="3300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-5</a:t>
            </a:r>
            <a:r>
              <a:rPr b="0" lang="pt-BR" sz="2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z </a:t>
            </a:r>
            <a:endParaRPr b="0" lang="pt-BR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b="0" lang="pt-BR" sz="2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K: coef. de atenuação; z: altitude (m)</a:t>
            </a:r>
            <a:endParaRPr b="0" lang="pt-BR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4. Rg</a:t>
            </a:r>
            <a:r>
              <a:rPr b="0" lang="pt-BR" sz="2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baixa (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≤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10 W/m</a:t>
            </a:r>
            <a:r>
              <a:rPr b="0" lang="pt-BR" sz="2800" spc="-1" strike="noStrike" baseline="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2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) persistente por vários dias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5. Dados expúrios (outliers)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6. Comparação com a Rg</a:t>
            </a:r>
            <a:r>
              <a:rPr b="0" lang="pt-BR" sz="2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média (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±2,5Desv. Pad.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)  de 5 EMAs mais próximas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ustomShape 1"/>
          <p:cNvSpPr/>
          <p:nvPr/>
        </p:nvSpPr>
        <p:spPr>
          <a:xfrm>
            <a:off x="457200" y="0"/>
            <a:ext cx="9069840" cy="83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METODOLOGIA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CustomShape 2"/>
          <p:cNvSpPr/>
          <p:nvPr/>
        </p:nvSpPr>
        <p:spPr>
          <a:xfrm>
            <a:off x="534600" y="1223640"/>
            <a:ext cx="9069840" cy="53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Controle de qualidade (QC)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1. Intervalo de variação: 0 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≤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Rg</a:t>
            </a:r>
            <a:r>
              <a:rPr b="0" lang="pt-BR" sz="2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 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≤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1367 W/m</a:t>
            </a:r>
            <a:r>
              <a:rPr b="0" lang="pt-BR" sz="2800" spc="-1" strike="noStrike" baseline="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2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0" y="3246120"/>
            <a:ext cx="8503200" cy="4251240"/>
          </a:xfrm>
          <a:prstGeom prst="rect">
            <a:avLst/>
          </a:prstGeom>
          <a:ln>
            <a:noFill/>
          </a:ln>
        </p:spPr>
      </p:pic>
      <p:sp>
        <p:nvSpPr>
          <p:cNvPr id="124" name="CustomShape 3"/>
          <p:cNvSpPr/>
          <p:nvPr/>
        </p:nvSpPr>
        <p:spPr>
          <a:xfrm>
            <a:off x="8321040" y="3474720"/>
            <a:ext cx="14907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pt-BR" sz="1800" spc="-1" strike="noStrike">
                <a:solidFill>
                  <a:srgbClr val="66ff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Cte solar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1800" spc="-1" strike="noStrike">
                <a:solidFill>
                  <a:srgbClr val="66ff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(1367 W m</a:t>
            </a:r>
            <a:r>
              <a:rPr b="0" lang="pt-BR" sz="1800" spc="-1" strike="noStrike" baseline="33000">
                <a:solidFill>
                  <a:srgbClr val="66ff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-2</a:t>
            </a:r>
            <a:r>
              <a:rPr b="0" lang="pt-BR" sz="1800" spc="-1" strike="noStrike">
                <a:solidFill>
                  <a:srgbClr val="66ff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CustomShape 4"/>
          <p:cNvSpPr/>
          <p:nvPr/>
        </p:nvSpPr>
        <p:spPr>
          <a:xfrm>
            <a:off x="822960" y="3749040"/>
            <a:ext cx="8557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Chuí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457200" y="0"/>
            <a:ext cx="9069840" cy="83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pt-BR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METODOLOGIA</a:t>
            </a:r>
            <a:endParaRPr b="0" lang="pt-BR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534600" y="1223640"/>
            <a:ext cx="9069840" cy="539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Controle de qualidade (QC)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2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2. Rg</a:t>
            </a:r>
            <a:r>
              <a:rPr b="0" lang="pt-BR" sz="2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h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≤</a:t>
            </a:r>
            <a:r>
              <a:rPr b="0" lang="pt-BR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 Rg</a:t>
            </a:r>
            <a:r>
              <a:rPr b="0" lang="pt-BR" sz="2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ext</a:t>
            </a:r>
            <a:endParaRPr b="0" lang="pt-BR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r>
              <a:rPr b="0" lang="pt-BR" sz="2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Rg</a:t>
            </a:r>
            <a:r>
              <a:rPr b="0" lang="pt-BR" sz="2200" spc="-1" strike="noStrike" baseline="-33000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ext</a:t>
            </a:r>
            <a:r>
              <a:rPr b="0" lang="pt-BR" sz="2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: Radiação extraterrestre (</a:t>
            </a:r>
            <a:r>
              <a:rPr b="0" lang="pt-BR" sz="2200" spc="-1" strike="noStrike">
                <a:solidFill>
                  <a:srgbClr val="3465a4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Allen 1996</a:t>
            </a:r>
            <a:r>
              <a:rPr b="0" lang="pt-BR" sz="2200" spc="-1" strike="noStrike">
                <a:solidFill>
                  <a:srgbClr val="666666"/>
                </a:solidFill>
                <a:uFill>
                  <a:solidFill>
                    <a:srgbClr val="ffffff"/>
                  </a:solidFill>
                </a:uFill>
                <a:latin typeface="Arial"/>
                <a:ea typeface="Droid Sans Fallback"/>
              </a:rPr>
              <a:t>)</a:t>
            </a:r>
            <a:endParaRPr b="0" lang="pt-BR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lnSpc>
                <a:spcPct val="100000"/>
              </a:lnSpc>
            </a:pPr>
            <a:endParaRPr b="0" lang="pt-BR" sz="2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8589240" y="3474720"/>
            <a:ext cx="1490760" cy="60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pt-BR" sz="1800" spc="-1" strike="noStrike">
                <a:solidFill>
                  <a:srgbClr val="66ff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Cte solar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1800" spc="-1" strike="noStrike">
                <a:solidFill>
                  <a:srgbClr val="66ff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(1367 W m</a:t>
            </a:r>
            <a:r>
              <a:rPr b="0" lang="pt-BR" sz="1800" spc="-1" strike="noStrike" baseline="33000">
                <a:solidFill>
                  <a:srgbClr val="66ff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-2</a:t>
            </a:r>
            <a:r>
              <a:rPr b="0" lang="pt-BR" sz="1800" spc="-1" strike="noStrike">
                <a:solidFill>
                  <a:srgbClr val="66ff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" descr=""/>
          <p:cNvPicPr/>
          <p:nvPr/>
        </p:nvPicPr>
        <p:blipFill>
          <a:blip r:embed="rId1"/>
          <a:stretch/>
        </p:blipFill>
        <p:spPr>
          <a:xfrm>
            <a:off x="1800" y="3291840"/>
            <a:ext cx="8535240" cy="4267080"/>
          </a:xfrm>
          <a:prstGeom prst="rect">
            <a:avLst/>
          </a:prstGeom>
          <a:ln>
            <a:noFill/>
          </a:ln>
        </p:spPr>
      </p:pic>
      <p:sp>
        <p:nvSpPr>
          <p:cNvPr id="130" name="CustomShape 4"/>
          <p:cNvSpPr/>
          <p:nvPr/>
        </p:nvSpPr>
        <p:spPr>
          <a:xfrm>
            <a:off x="8589600" y="4195080"/>
            <a:ext cx="975600" cy="96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pt-BR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Rg</a:t>
            </a:r>
            <a:r>
              <a:rPr b="0" lang="pt-BR" sz="1800" spc="-1" strike="noStrike" baseline="-33000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</a:t>
            </a:r>
            <a:r>
              <a:rPr b="0" lang="pt-BR" sz="1800" spc="-1" strike="noStrike">
                <a:solidFill>
                  <a:srgbClr val="ff3333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_ext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Rg</a:t>
            </a:r>
            <a:r>
              <a:rPr b="0" lang="pt-BR" sz="1800" spc="-1" strike="noStrike" baseline="-3300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h EMA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CustomShape 5"/>
          <p:cNvSpPr/>
          <p:nvPr/>
        </p:nvSpPr>
        <p:spPr>
          <a:xfrm>
            <a:off x="789840" y="3602880"/>
            <a:ext cx="855720" cy="60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Chuí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364</TotalTime>
  <Application>LibreOffice/5.3.3.2$Linux_X86_64 LibreOffice_project/3d9a8b4b4e538a85e0782bd6c2d430bafe583448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2016-10-13T10:38:24Z</dcterms:created>
  <dc:creator>Microsoft</dc:creator>
  <dc:description/>
  <dc:language>en-US</dc:language>
  <cp:lastModifiedBy/>
  <dcterms:modified xsi:type="dcterms:W3CDTF">2016-10-21T05:51:30Z</dcterms:modified>
  <cp:revision>66</cp:revision>
  <dc:subject/>
  <dc:title>UNIVERSIDADE FEDERAL DE SANTA MARIA  CENTRO DE CIÊNCIAS NATURAIS E EXATAS GRADUAÇÃO EM METEOROLOGIA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2</vt:i4>
  </property>
  <property fmtid="{D5CDD505-2E9C-101B-9397-08002B2CF9AE}" pid="8" name="PresentationFormat">
    <vt:lpwstr>Apresentação na tela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